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115568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16386B"/>
                </a:solidFill>
              </a:defRPr>
            </a:pPr>
            <a:r>
              <a:t>Login Module – ER Diagram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60" y="1417320"/>
            <a:ext cx="1097280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435874"/>
                </a:solidFill>
              </a:defRPr>
            </a:pPr>
            <a:r>
              <a:t>Source analyzed from Laravel models, migrations, auth controllers, and routes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286000"/>
            <a:ext cx="10515600" cy="3474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1B2638"/>
                </a:solidFill>
              </a:defRPr>
            </a:pPr>
            <a:r>
              <a:t>• Core auth: users, sessions, password_reset_tokens</a:t>
            </a:r>
          </a:p>
          <a:p>
            <a:pPr>
              <a:defRPr sz="2000">
                <a:solidFill>
                  <a:srgbClr val="1B2638"/>
                </a:solidFill>
              </a:defRPr>
            </a:pPr>
            <a:r>
              <a:t>• Identity linkage: users ↔ members</a:t>
            </a:r>
          </a:p>
          <a:p>
            <a:pPr>
              <a:defRPr sz="2000">
                <a:solidFill>
                  <a:srgbClr val="1B2638"/>
                </a:solidFill>
              </a:defRPr>
            </a:pPr>
            <a:r>
              <a:t>• Authorization: roles, user_roles, role_permissions</a:t>
            </a:r>
          </a:p>
          <a:p>
            <a:pPr>
              <a:defRPr sz="2000">
                <a:solidFill>
                  <a:srgbClr val="1B2638"/>
                </a:solidFill>
              </a:defRPr>
            </a:pPr>
            <a:r>
              <a:t>• Token auth/API: oauth_clients, oauth_access_tokens</a:t>
            </a:r>
          </a:p>
          <a:p>
            <a:pPr>
              <a:defRPr sz="2000">
                <a:solidFill>
                  <a:srgbClr val="1B2638"/>
                </a:solidFill>
              </a:defRPr>
            </a:pPr>
            <a:r>
              <a:t>• Chapter login/admin extension: branch_user_memberships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" y="109728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0E2144"/>
                </a:solidFill>
              </a:defRPr>
            </a:pPr>
            <a:r>
              <a:t>ER Diagram – Login Module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0" y="731520"/>
            <a:ext cx="2926080" cy="1645920"/>
          </a:xfrm>
          <a:prstGeom prst="roundRect">
            <a:avLst/>
          </a:prstGeom>
          <a:solidFill>
            <a:srgbClr val="F0F8FF"/>
          </a:solidFill>
          <a:ln w="15240">
            <a:solidFill>
              <a:srgbClr val="1638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300">
                <a:solidFill>
                  <a:srgbClr val="0E2144"/>
                </a:solidFill>
              </a:rPr>
              <a:t>users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PK 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email (unique)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password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batchcode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role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active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651760"/>
            <a:ext cx="3017520" cy="1783080"/>
          </a:xfrm>
          <a:prstGeom prst="roundRect">
            <a:avLst/>
          </a:prstGeom>
          <a:solidFill>
            <a:srgbClr val="F0F8FF"/>
          </a:solidFill>
          <a:ln w="15240">
            <a:solidFill>
              <a:srgbClr val="1638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300">
                <a:solidFill>
                  <a:srgbClr val="0E2144"/>
                </a:solidFill>
              </a:rPr>
              <a:t>members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PK 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FK old_ID → users.id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batchcode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email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membership_status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138160" y="731520"/>
            <a:ext cx="2834640" cy="1280160"/>
          </a:xfrm>
          <a:prstGeom prst="roundRect">
            <a:avLst/>
          </a:prstGeom>
          <a:solidFill>
            <a:srgbClr val="F8FCFF"/>
          </a:solidFill>
          <a:ln w="15240">
            <a:solidFill>
              <a:srgbClr val="1638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300">
                <a:solidFill>
                  <a:srgbClr val="0E2144"/>
                </a:solidFill>
              </a:rPr>
              <a:t>sessions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PK 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FK user_id → users.id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ip_address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last_activity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138160" y="2240280"/>
            <a:ext cx="2834640" cy="1097280"/>
          </a:xfrm>
          <a:prstGeom prst="roundRect">
            <a:avLst/>
          </a:prstGeom>
          <a:solidFill>
            <a:srgbClr val="F8FCFF"/>
          </a:solidFill>
          <a:ln w="15240">
            <a:solidFill>
              <a:srgbClr val="1638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300">
                <a:solidFill>
                  <a:srgbClr val="0E2144"/>
                </a:solidFill>
              </a:rPr>
              <a:t>password_reset_tokens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PK email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token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created_at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480560" y="3977639"/>
            <a:ext cx="2286000" cy="1188720"/>
          </a:xfrm>
          <a:prstGeom prst="roundRect">
            <a:avLst/>
          </a:prstGeom>
          <a:solidFill>
            <a:srgbClr val="FDF8EC"/>
          </a:solidFill>
          <a:ln w="15240">
            <a:solidFill>
              <a:srgbClr val="1638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300">
                <a:solidFill>
                  <a:srgbClr val="0E2144"/>
                </a:solidFill>
              </a:rPr>
              <a:t>roles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PK 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name (unique)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is_system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468880" y="4892040"/>
            <a:ext cx="2468880" cy="1371600"/>
          </a:xfrm>
          <a:prstGeom prst="roundRect">
            <a:avLst/>
          </a:prstGeom>
          <a:solidFill>
            <a:srgbClr val="FDF8EC"/>
          </a:solidFill>
          <a:ln w="15240">
            <a:solidFill>
              <a:srgbClr val="1638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300">
                <a:solidFill>
                  <a:srgbClr val="0E2144"/>
                </a:solidFill>
              </a:rPr>
              <a:t>user_roles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PK 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FK user_id → users.id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role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4892040"/>
            <a:ext cx="2651760" cy="1371600"/>
          </a:xfrm>
          <a:prstGeom prst="roundRect">
            <a:avLst/>
          </a:prstGeom>
          <a:solidFill>
            <a:srgbClr val="FDF8EC"/>
          </a:solidFill>
          <a:ln w="15240">
            <a:solidFill>
              <a:srgbClr val="1638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300">
                <a:solidFill>
                  <a:srgbClr val="0E2144"/>
                </a:solidFill>
              </a:rPr>
              <a:t>role_permissions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PK 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role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permission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is_allowed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0" y="4114800"/>
            <a:ext cx="2834640" cy="1234440"/>
          </a:xfrm>
          <a:prstGeom prst="roundRect">
            <a:avLst/>
          </a:prstGeom>
          <a:solidFill>
            <a:srgbClr val="EFFBF5"/>
          </a:solidFill>
          <a:ln w="15240">
            <a:solidFill>
              <a:srgbClr val="1638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300">
                <a:solidFill>
                  <a:srgbClr val="0E2144"/>
                </a:solidFill>
              </a:rPr>
              <a:t>oauth_clients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PK id (uuid)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name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redirect_uris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0" y="5486400"/>
            <a:ext cx="2834640" cy="1234440"/>
          </a:xfrm>
          <a:prstGeom prst="roundRect">
            <a:avLst/>
          </a:prstGeom>
          <a:solidFill>
            <a:srgbClr val="EFFBF5"/>
          </a:solidFill>
          <a:ln w="15240">
            <a:solidFill>
              <a:srgbClr val="1638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300">
                <a:solidFill>
                  <a:srgbClr val="0E2144"/>
                </a:solidFill>
              </a:rPr>
              <a:t>oauth_access_tokens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PK 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FK user_id → users.id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FK client_id → oauth_clients.id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7160" y="4754880"/>
            <a:ext cx="2240280" cy="1417320"/>
          </a:xfrm>
          <a:prstGeom prst="roundRect">
            <a:avLst/>
          </a:prstGeom>
          <a:solidFill>
            <a:srgbClr val="F5F6FF"/>
          </a:solidFill>
          <a:ln w="15240">
            <a:solidFill>
              <a:srgbClr val="1638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300">
                <a:solidFill>
                  <a:srgbClr val="0E2144"/>
                </a:solidFill>
              </a:rPr>
              <a:t>branch_user_memberships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PK 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FK user_id → users.id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branch_id</a:t>
            </a:r>
          </a:p>
          <a:p>
            <a:pPr>
              <a:defRPr sz="1000">
                <a:solidFill>
                  <a:srgbClr val="1B2638"/>
                </a:solidFill>
              </a:defRPr>
            </a:pPr>
            <a:r>
              <a:t>is_admin</a:t>
            </a:r>
          </a:p>
        </p:txBody>
      </p:sp>
      <p:cxnSp>
        <p:nvCxnSpPr>
          <p:cNvPr id="13" name="Connector 12"/>
          <p:cNvCxnSpPr/>
          <p:nvPr/>
        </p:nvCxnSpPr>
        <p:spPr>
          <a:xfrm flipH="1">
            <a:off x="3749039" y="1554480"/>
            <a:ext cx="822961" cy="1691640"/>
          </a:xfrm>
          <a:prstGeom prst="line">
            <a:avLst/>
          </a:prstGeom>
          <a:ln w="15240">
            <a:solidFill>
              <a:srgbClr val="50627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40480" y="2308860"/>
            <a:ext cx="8229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435874"/>
                </a:solidFill>
              </a:defRPr>
            </a:pPr>
            <a:r>
              <a:t>1:1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7498079" y="1371600"/>
            <a:ext cx="640081" cy="0"/>
          </a:xfrm>
          <a:prstGeom prst="line">
            <a:avLst/>
          </a:prstGeom>
          <a:ln w="15240">
            <a:solidFill>
              <a:srgbClr val="50627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498080" y="1280160"/>
            <a:ext cx="8229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435874"/>
                </a:solidFill>
              </a:defRPr>
            </a:pPr>
            <a:r>
              <a:t>1:N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5577840" y="2377440"/>
            <a:ext cx="0" cy="1600199"/>
          </a:xfrm>
          <a:prstGeom prst="line">
            <a:avLst/>
          </a:prstGeom>
          <a:ln w="15240">
            <a:solidFill>
              <a:srgbClr val="50627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257800" y="3086099"/>
            <a:ext cx="8229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435874"/>
                </a:solidFill>
              </a:defRPr>
            </a:pPr>
            <a:r>
              <a:t>N:1</a:t>
            </a:r>
          </a:p>
        </p:txBody>
      </p:sp>
      <p:cxnSp>
        <p:nvCxnSpPr>
          <p:cNvPr id="19" name="Connector 18"/>
          <p:cNvCxnSpPr/>
          <p:nvPr/>
        </p:nvCxnSpPr>
        <p:spPr>
          <a:xfrm flipH="1">
            <a:off x="3657600" y="2377440"/>
            <a:ext cx="1005840" cy="2514600"/>
          </a:xfrm>
          <a:prstGeom prst="line">
            <a:avLst/>
          </a:prstGeom>
          <a:ln w="15240">
            <a:solidFill>
              <a:srgbClr val="50627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40480" y="3543299"/>
            <a:ext cx="8229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435874"/>
                </a:solidFill>
              </a:defRPr>
            </a:pPr>
            <a:r>
              <a:t>1:N</a:t>
            </a:r>
          </a:p>
        </p:txBody>
      </p:sp>
      <p:cxnSp>
        <p:nvCxnSpPr>
          <p:cNvPr id="21" name="Connector 20"/>
          <p:cNvCxnSpPr/>
          <p:nvPr/>
        </p:nvCxnSpPr>
        <p:spPr>
          <a:xfrm>
            <a:off x="6537960" y="4572000"/>
            <a:ext cx="685800" cy="320040"/>
          </a:xfrm>
          <a:prstGeom prst="line">
            <a:avLst/>
          </a:prstGeom>
          <a:ln w="15240">
            <a:solidFill>
              <a:srgbClr val="50627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560820" y="4640580"/>
            <a:ext cx="8229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435874"/>
                </a:solidFill>
              </a:defRPr>
            </a:pPr>
            <a:r>
              <a:t>1:N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7498079" y="1874519"/>
            <a:ext cx="1645921" cy="4206241"/>
          </a:xfrm>
          <a:prstGeom prst="line">
            <a:avLst/>
          </a:prstGeom>
          <a:ln w="15240">
            <a:solidFill>
              <a:srgbClr val="50627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001000" y="3886200"/>
            <a:ext cx="8229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435874"/>
                </a:solidFill>
              </a:defRPr>
            </a:pPr>
            <a:r>
              <a:t>1:N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10561320" y="5349240"/>
            <a:ext cx="0" cy="137160"/>
          </a:xfrm>
          <a:prstGeom prst="line">
            <a:avLst/>
          </a:prstGeom>
          <a:ln w="15240">
            <a:solidFill>
              <a:srgbClr val="50627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241280" y="5326380"/>
            <a:ext cx="8229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435874"/>
                </a:solidFill>
              </a:defRPr>
            </a:pPr>
            <a:r>
              <a:t>1:N</a:t>
            </a:r>
          </a:p>
        </p:txBody>
      </p:sp>
      <p:cxnSp>
        <p:nvCxnSpPr>
          <p:cNvPr id="27" name="Connector 26"/>
          <p:cNvCxnSpPr/>
          <p:nvPr/>
        </p:nvCxnSpPr>
        <p:spPr>
          <a:xfrm flipH="1">
            <a:off x="2377440" y="1920240"/>
            <a:ext cx="2194560" cy="3520440"/>
          </a:xfrm>
          <a:prstGeom prst="line">
            <a:avLst/>
          </a:prstGeom>
          <a:ln w="15240">
            <a:solidFill>
              <a:srgbClr val="50627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154679" y="3589020"/>
            <a:ext cx="8229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435874"/>
                </a:solidFill>
              </a:defRPr>
            </a:pPr>
            <a:r>
              <a:t>1:N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7160" y="6355080"/>
            <a:ext cx="87782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3738A"/>
                </a:solidFill>
              </a:defRPr>
            </a:pPr>
            <a:r>
              <a:t>Note: Login uses email or batchcode resolution; batchcode lookup maps to users through members. Included scope is limited to authentication + authorization entities.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